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E36A5-CECD-4023-BB6D-D1028C211312}" v="6" dt="2022-04-10T14:03:19.238"/>
    <p1510:client id="{3C435F84-0020-4BD6-B745-FABF1012FE56}" v="271" dt="2022-04-10T14:00:33.926"/>
    <p1510:client id="{3E69CC3D-3608-4B2F-BE0D-047FE59FB4D6}" v="6" dt="2022-04-10T14:08:41.571"/>
    <p1510:client id="{6FF52B5B-2E52-4F2D-B8CA-3799669C5274}" v="259" dt="2022-03-26T16:50:16.678"/>
    <p1510:client id="{93BC5314-7BBF-44DD-B424-B86C404302B7}" v="90" dt="2022-04-10T13:59:58.775"/>
    <p1510:client id="{FD96F037-2E11-4566-BC3B-4C3669430552}" v="57" dt="2022-04-08T19:10:13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92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93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0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36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43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635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87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098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07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6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66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2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51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67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9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77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1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A914A7C4-E9FE-5304-5392-B9AFBED6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622" y="804333"/>
            <a:ext cx="6952753" cy="524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4BC8B8E-900C-7D1B-F0B1-E2E28002A716}"/>
              </a:ext>
            </a:extLst>
          </p:cNvPr>
          <p:cNvSpPr txBox="1"/>
          <p:nvPr/>
        </p:nvSpPr>
        <p:spPr>
          <a:xfrm>
            <a:off x="13766346" y="358820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675DD05-A6CE-2E10-2CDA-4AA0B40BFDA4}"/>
              </a:ext>
            </a:extLst>
          </p:cNvPr>
          <p:cNvSpPr txBox="1"/>
          <p:nvPr/>
        </p:nvSpPr>
        <p:spPr>
          <a:xfrm>
            <a:off x="13764079" y="431164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A0FFB0D-1E5C-87E5-C69E-188E38597349}"/>
              </a:ext>
            </a:extLst>
          </p:cNvPr>
          <p:cNvSpPr txBox="1"/>
          <p:nvPr/>
        </p:nvSpPr>
        <p:spPr>
          <a:xfrm>
            <a:off x="13489668" y="393745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B4D0A10-8F91-044A-0E49-58C92EF1417F}"/>
              </a:ext>
            </a:extLst>
          </p:cNvPr>
          <p:cNvSpPr txBox="1"/>
          <p:nvPr/>
        </p:nvSpPr>
        <p:spPr>
          <a:xfrm>
            <a:off x="1274618" y="668218"/>
            <a:ext cx="9642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dirty="0"/>
              <a:t>Śpiewaj i bądź dumny!!! 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Niezwykłe Lekcje Rytmiki - Jestem Polakiem">
            <a:hlinkClick r:id="" action="ppaction://media"/>
            <a:extLst>
              <a:ext uri="{FF2B5EF4-FFF2-40B4-BE49-F238E27FC236}">
                <a16:creationId xmlns:a16="http://schemas.microsoft.com/office/drawing/2014/main" id="{C3CFE0F3-50B7-4E14-A6B4-61C955CD5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700" y="1314549"/>
            <a:ext cx="8109019" cy="45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lalka, zabawka, grafika wektorowa&#10;&#10;Opis wygenerowany automatycznie">
            <a:extLst>
              <a:ext uri="{FF2B5EF4-FFF2-40B4-BE49-F238E27FC236}">
                <a16:creationId xmlns:a16="http://schemas.microsoft.com/office/drawing/2014/main" id="{4A5062C8-B531-6D0A-6290-D6688A17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96775"/>
            <a:ext cx="5192840" cy="400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B4D0A10-8F91-044A-0E49-58C92EF1417F}"/>
              </a:ext>
            </a:extLst>
          </p:cNvPr>
          <p:cNvSpPr txBox="1"/>
          <p:nvPr/>
        </p:nvSpPr>
        <p:spPr>
          <a:xfrm>
            <a:off x="2491076" y="870865"/>
            <a:ext cx="735237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 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9BAC4DB3-9AE1-4951-8488-95DC9F58C853}"/>
              </a:ext>
            </a:extLst>
          </p:cNvPr>
          <p:cNvSpPr txBox="1">
            <a:spLocks/>
          </p:cNvSpPr>
          <p:nvPr/>
        </p:nvSpPr>
        <p:spPr>
          <a:xfrm>
            <a:off x="974421" y="1943165"/>
            <a:ext cx="5192840" cy="231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cap="none" dirty="0">
                <a:solidFill>
                  <a:schemeClr val="tx2"/>
                </a:solidFill>
                <a:cs typeface="Calibri Light"/>
              </a:rPr>
              <a:t>Autorzy- uczniowie klasy 7b: </a:t>
            </a:r>
            <a:endParaRPr lang="pl-PL" sz="3200" cap="none" dirty="0">
              <a:solidFill>
                <a:schemeClr val="tx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AD89B6C-35DF-4AB9-B504-D954746AF494}"/>
              </a:ext>
            </a:extLst>
          </p:cNvPr>
          <p:cNvSpPr txBox="1"/>
          <p:nvPr/>
        </p:nvSpPr>
        <p:spPr>
          <a:xfrm>
            <a:off x="1119477" y="3099659"/>
            <a:ext cx="274319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Wingdings"/>
              <a:buChar char="v"/>
            </a:pPr>
            <a:endParaRPr lang="pl-PL" dirty="0"/>
          </a:p>
          <a:p>
            <a:pPr marL="285750" indent="-285750">
              <a:buFont typeface="Wingdings"/>
              <a:buChar char="Ø"/>
            </a:pPr>
            <a:r>
              <a:rPr lang="pl-PL" dirty="0"/>
              <a:t>Gabrysia Bęben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Julia </a:t>
            </a:r>
            <a:r>
              <a:rPr lang="pl-PL" dirty="0" err="1"/>
              <a:t>Noworyta</a:t>
            </a:r>
            <a:r>
              <a:rPr lang="pl-PL" dirty="0"/>
              <a:t> 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Julia </a:t>
            </a:r>
            <a:r>
              <a:rPr lang="pl-PL" dirty="0" err="1"/>
              <a:t>Luranc</a:t>
            </a:r>
            <a:r>
              <a:rPr lang="pl-PL" dirty="0"/>
              <a:t> 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Klaudia Dudek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Maja Sołtysik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Hania Płonka 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Laura Waszkiewicz</a:t>
            </a:r>
          </a:p>
          <a:p>
            <a:pPr marL="285750" indent="-285750">
              <a:buFont typeface="Wingdings"/>
              <a:buChar char="Ø"/>
            </a:pPr>
            <a:r>
              <a:rPr lang="pl-PL" dirty="0"/>
              <a:t>Karol </a:t>
            </a:r>
            <a:r>
              <a:rPr lang="pl-PL" dirty="0" err="1"/>
              <a:t>Berszakiewicz</a:t>
            </a: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6533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B4D0A10-8F91-044A-0E49-58C92EF1417F}"/>
              </a:ext>
            </a:extLst>
          </p:cNvPr>
          <p:cNvSpPr txBox="1"/>
          <p:nvPr/>
        </p:nvSpPr>
        <p:spPr>
          <a:xfrm>
            <a:off x="1394691" y="658950"/>
            <a:ext cx="956427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</a:rPr>
              <a:t>A teraz zdanie dla Was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„POLSKA MOIMI OCZAMI”</a:t>
            </a:r>
            <a:endParaRPr lang="pl-P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E845389-D9F5-485A-9F5C-A68CB9C1E656}"/>
              </a:ext>
            </a:extLst>
          </p:cNvPr>
          <p:cNvSpPr txBox="1"/>
          <p:nvPr/>
        </p:nvSpPr>
        <p:spPr>
          <a:xfrm>
            <a:off x="1167436" y="2237455"/>
            <a:ext cx="5131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Stwórz piękny obraz naszego kraju- Polski. Odrysuj kontur lub znajdź gotową kolorowankę i wypełnij ją tym co lubisz i kochasz w naszym kraju. </a:t>
            </a:r>
          </a:p>
          <a:p>
            <a:pPr algn="just"/>
            <a:r>
              <a:rPr lang="pl-PL" sz="2000" dirty="0"/>
              <a:t>Może ukochane miejsca, ciekawi ludzie, niespotykane nigdzie indziej zwierzęta, bądź przepyszne jedzenie, które utkwiło ci w pamięci podczas podróży. </a:t>
            </a:r>
          </a:p>
          <a:p>
            <a:pPr algn="just"/>
            <a:r>
              <a:rPr lang="pl-PL" sz="2000" dirty="0"/>
              <a:t>Niech Polska twoimi oczami mieni się wszystkimi kolorami tęczy.</a:t>
            </a:r>
          </a:p>
          <a:p>
            <a:pPr algn="r"/>
            <a:r>
              <a:rPr lang="pl-PL" sz="2000" dirty="0">
                <a:solidFill>
                  <a:srgbClr val="FF0000"/>
                </a:solidFill>
              </a:rPr>
              <a:t>Powodzenia!</a:t>
            </a:r>
          </a:p>
        </p:txBody>
      </p:sp>
      <p:pic>
        <p:nvPicPr>
          <p:cNvPr id="1026" name="Picture 2" descr="Zapraszamy do Polski - POLONIA TO MY!">
            <a:extLst>
              <a:ext uri="{FF2B5EF4-FFF2-40B4-BE49-F238E27FC236}">
                <a16:creationId xmlns:a16="http://schemas.microsoft.com/office/drawing/2014/main" id="{9E58756D-DDCE-4034-93F3-B811C06F6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39" y="2237455"/>
            <a:ext cx="4339440" cy="3541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09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D10CA74B-BCF6-4E04-B947-D6FFDEEAD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8321" y="710920"/>
            <a:ext cx="6655358" cy="49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D6EC5D-FF6E-C7EF-BE07-12126358A0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03899" y="1578768"/>
            <a:ext cx="4445991" cy="370046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Clr>
                <a:srgbClr val="E3431B"/>
              </a:buClr>
            </a:pPr>
            <a:r>
              <a:rPr lang="pl-PL" sz="2800" dirty="0">
                <a:ea typeface="+mn-lt"/>
                <a:cs typeface="+mn-lt"/>
              </a:rPr>
              <a:t>1 maj-Święto Pracy - jest to dzień, w którym dorośli nie idą do pracy a dzieci do szkoły.</a:t>
            </a:r>
            <a:endParaRPr lang="pl-PL" sz="2800" dirty="0"/>
          </a:p>
          <a:p>
            <a:pPr algn="just">
              <a:lnSpc>
                <a:spcPct val="150000"/>
              </a:lnSpc>
              <a:buClr>
                <a:srgbClr val="E3431B"/>
              </a:buClr>
            </a:pPr>
            <a:r>
              <a:rPr lang="pl-PL" sz="2800" dirty="0">
                <a:ea typeface="+mn-lt"/>
                <a:cs typeface="+mn-lt"/>
              </a:rPr>
              <a:t>Organizowane są wtedy marsze, aby uczcić to święto.</a:t>
            </a:r>
            <a:endParaRPr lang="pl-PL" sz="2800" dirty="0"/>
          </a:p>
          <a:p>
            <a:pPr algn="just">
              <a:buClr>
                <a:srgbClr val="E3431B"/>
              </a:buClr>
            </a:pPr>
            <a:endParaRPr lang="pl-PL" dirty="0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2DA392F7-60E8-BF40-F95A-B43718210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7" r="4527" b="2"/>
          <a:stretch/>
        </p:blipFill>
        <p:spPr>
          <a:xfrm>
            <a:off x="1146043" y="1429274"/>
            <a:ext cx="5529297" cy="3999452"/>
          </a:xfrm>
          <a:prstGeom prst="rect">
            <a:avLst/>
          </a:prstGeom>
          <a:ln w="12700">
            <a:noFill/>
          </a:ln>
        </p:spPr>
      </p:pic>
      <p:pic>
        <p:nvPicPr>
          <p:cNvPr id="6" name="bandicam 2022-04-10 15-24-16-694.mp4">
            <a:hlinkClick r:id="" action="ppaction://media"/>
            <a:extLst>
              <a:ext uri="{FF2B5EF4-FFF2-40B4-BE49-F238E27FC236}">
                <a16:creationId xmlns:a16="http://schemas.microsoft.com/office/drawing/2014/main" id="{FD6959BB-E1CE-E8BE-B5F1-F71970A4D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4572" y="527923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F14175AF-E01D-29C6-00E2-069A3385F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59" y="1727212"/>
            <a:ext cx="4341541" cy="3259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6742051-4FE7-A6A4-477D-EC7A63EC110A}"/>
              </a:ext>
            </a:extLst>
          </p:cNvPr>
          <p:cNvSpPr txBox="1"/>
          <p:nvPr/>
        </p:nvSpPr>
        <p:spPr>
          <a:xfrm>
            <a:off x="5726433" y="1118842"/>
            <a:ext cx="5412622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>
                <a:solidFill>
                  <a:srgbClr val="111111"/>
                </a:solidFill>
                <a:cs typeface="Arial"/>
              </a:rPr>
              <a:t>2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maja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obchodzony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jest </a:t>
            </a:r>
            <a:r>
              <a:rPr lang="en-US" sz="2000" b="1" dirty="0" err="1">
                <a:solidFill>
                  <a:srgbClr val="111111"/>
                </a:solidFill>
                <a:cs typeface="Arial"/>
              </a:rPr>
              <a:t>Dzień</a:t>
            </a:r>
            <a:r>
              <a:rPr lang="en-US" sz="2000" b="1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111111"/>
                </a:solidFill>
                <a:cs typeface="Arial"/>
              </a:rPr>
              <a:t>Flagi</a:t>
            </a:r>
            <a:r>
              <a:rPr lang="en-US" sz="2000" b="1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111111"/>
                </a:solidFill>
                <a:cs typeface="Arial"/>
              </a:rPr>
              <a:t>Państwowej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 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oraz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Dzień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Polonii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Polaków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za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granicą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. Jest to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jedno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z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najmłodszych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świąt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państwowych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,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wprowadzone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na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mocy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ustawy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z dn. 20.11.2004 r. o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godle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,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barwach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hymnie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narodowym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.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Głównym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założeniem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tego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święta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jest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popularyzacja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wiedzy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o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polskiej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tożsamości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symbolach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111111"/>
                </a:solidFill>
                <a:cs typeface="Arial"/>
              </a:rPr>
              <a:t>narodowych</a:t>
            </a:r>
            <a:r>
              <a:rPr lang="en-US" sz="2000" dirty="0">
                <a:solidFill>
                  <a:srgbClr val="111111"/>
                </a:solidFill>
                <a:cs typeface="Arial"/>
              </a:rPr>
              <a:t>.</a:t>
            </a:r>
          </a:p>
          <a:p>
            <a:pPr algn="just"/>
            <a:r>
              <a:rPr lang="en-US" sz="2000" dirty="0" err="1">
                <a:solidFill>
                  <a:srgbClr val="333333"/>
                </a:solidFill>
                <a:cs typeface="Arial"/>
              </a:rPr>
              <a:t>Powiewająca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biało-czerwona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 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flaga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jest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jednym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z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najważniejszych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symboli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naszego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narodu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.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 Od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setek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lat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towarzyszy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Polakom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podczas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doniosłych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uroczystości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wydarzeń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sportowych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.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Niegdyś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była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obecna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na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polach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bitew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. 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Należy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otoczyć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ją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należytym</a:t>
            </a:r>
            <a:r>
              <a:rPr lang="en-US" sz="20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cs typeface="Arial"/>
              </a:rPr>
              <a:t>szacunkiem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 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poznać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kilka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prostych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zasad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jej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/>
              </a:rPr>
              <a:t>użytkowania</a:t>
            </a:r>
            <a:r>
              <a:rPr lang="en-US" sz="2000" dirty="0">
                <a:solidFill>
                  <a:srgbClr val="333333"/>
                </a:solidFill>
                <a:cs typeface="Arial"/>
              </a:rPr>
              <a:t>.</a:t>
            </a:r>
          </a:p>
        </p:txBody>
      </p:sp>
      <p:pic>
        <p:nvPicPr>
          <p:cNvPr id="5" name="bandicam 2022-04-10 15-40-50-239.mp4">
            <a:hlinkClick r:id="" action="ppaction://media"/>
            <a:extLst>
              <a:ext uri="{FF2B5EF4-FFF2-40B4-BE49-F238E27FC236}">
                <a16:creationId xmlns:a16="http://schemas.microsoft.com/office/drawing/2014/main" id="{1418E698-7DAD-97E2-DA52-3E1E01453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651" y="546269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39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BD7960-7ADB-D422-D98D-0C30D600E023}"/>
              </a:ext>
            </a:extLst>
          </p:cNvPr>
          <p:cNvSpPr txBox="1"/>
          <p:nvPr/>
        </p:nvSpPr>
        <p:spPr>
          <a:xfrm>
            <a:off x="7168432" y="1467417"/>
            <a:ext cx="3875216" cy="3792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333333"/>
                </a:solidFill>
                <a:cs typeface="Arial"/>
              </a:rPr>
              <a:t>Biel </a:t>
            </a:r>
            <a:r>
              <a:rPr lang="en-US" b="1" dirty="0" err="1">
                <a:solidFill>
                  <a:srgbClr val="333333"/>
                </a:solidFill>
                <a:cs typeface="Arial"/>
              </a:rPr>
              <a:t>symbolizuje</a:t>
            </a:r>
            <a:r>
              <a:rPr lang="en-US" b="1" dirty="0">
                <a:solidFill>
                  <a:srgbClr val="333333"/>
                </a:solidFill>
                <a:cs typeface="Arial"/>
              </a:rPr>
              <a:t> dobro</a:t>
            </a:r>
            <a:r>
              <a:rPr lang="en-US" dirty="0">
                <a:solidFill>
                  <a:srgbClr val="333333"/>
                </a:solidFill>
                <a:cs typeface="Arial"/>
              </a:rPr>
              <a:t>, a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także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czystość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narodu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polskiego</a:t>
            </a:r>
            <a:r>
              <a:rPr lang="en-US" dirty="0">
                <a:solidFill>
                  <a:srgbClr val="333333"/>
                </a:solidFill>
                <a:cs typeface="Arial"/>
              </a:rPr>
              <a:t>. </a:t>
            </a:r>
            <a:r>
              <a:rPr lang="en-US" b="1" dirty="0" err="1">
                <a:solidFill>
                  <a:srgbClr val="333333"/>
                </a:solidFill>
                <a:cs typeface="Arial"/>
              </a:rPr>
              <a:t>Czerwień</a:t>
            </a:r>
            <a:r>
              <a:rPr lang="en-US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333333"/>
                </a:solidFill>
                <a:cs typeface="Arial"/>
              </a:rPr>
              <a:t>oddaje</a:t>
            </a:r>
            <a:r>
              <a:rPr lang="en-US" b="1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333333"/>
                </a:solidFill>
                <a:cs typeface="Arial"/>
              </a:rPr>
              <a:t>dostojność</a:t>
            </a:r>
            <a:r>
              <a:rPr lang="en-US" dirty="0">
                <a:solidFill>
                  <a:srgbClr val="333333"/>
                </a:solidFill>
                <a:cs typeface="Arial"/>
              </a:rPr>
              <a:t>, ale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i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majestat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polskich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władców</a:t>
            </a:r>
            <a:r>
              <a:rPr lang="en-US" dirty="0">
                <a:solidFill>
                  <a:srgbClr val="333333"/>
                </a:solidFill>
                <a:cs typeface="Arial"/>
              </a:rPr>
              <a:t>.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Narodowe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barwy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symbolicznie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nawiązują</a:t>
            </a:r>
            <a:r>
              <a:rPr lang="en-US" dirty="0">
                <a:solidFill>
                  <a:srgbClr val="333333"/>
                </a:solidFill>
                <a:cs typeface="Arial"/>
              </a:rPr>
              <a:t> do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historii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naszego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kraju</a:t>
            </a:r>
            <a:r>
              <a:rPr lang="en-US" dirty="0">
                <a:solidFill>
                  <a:srgbClr val="333333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kiedy</a:t>
            </a:r>
            <a:r>
              <a:rPr lang="en-US" dirty="0">
                <a:solidFill>
                  <a:srgbClr val="333333"/>
                </a:solidFill>
                <a:cs typeface="Arial"/>
              </a:rPr>
              <a:t> to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przez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lata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walczono</a:t>
            </a:r>
            <a:r>
              <a:rPr lang="en-US" dirty="0">
                <a:solidFill>
                  <a:srgbClr val="333333"/>
                </a:solidFill>
                <a:cs typeface="Arial"/>
              </a:rPr>
              <a:t> o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wolność</a:t>
            </a:r>
            <a:r>
              <a:rPr lang="en-US" dirty="0">
                <a:solidFill>
                  <a:srgbClr val="333333"/>
                </a:solidFill>
                <a:cs typeface="Arial"/>
              </a:rPr>
              <a:t>. Biel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i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czerwień</a:t>
            </a:r>
            <a:r>
              <a:rPr lang="en-US" dirty="0">
                <a:solidFill>
                  <a:srgbClr val="333333"/>
                </a:solidFill>
                <a:cs typeface="Arial"/>
              </a:rPr>
              <a:t> to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dziedzictwo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polskiego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narodu</a:t>
            </a:r>
            <a:r>
              <a:rPr lang="en-US" dirty="0">
                <a:solidFill>
                  <a:srgbClr val="333333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które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jednoczy</a:t>
            </a:r>
            <a:r>
              <a:rPr lang="en-US" dirty="0">
                <a:solidFill>
                  <a:srgbClr val="333333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333333"/>
                </a:solidFill>
                <a:cs typeface="Arial"/>
              </a:rPr>
              <a:t>Polaków</a:t>
            </a:r>
            <a:r>
              <a:rPr lang="en-US" dirty="0">
                <a:solidFill>
                  <a:srgbClr val="333333"/>
                </a:solidFill>
                <a:cs typeface="Arial"/>
              </a:rPr>
              <a:t> od lat.</a:t>
            </a:r>
          </a:p>
        </p:txBody>
      </p:sp>
      <p:pic>
        <p:nvPicPr>
          <p:cNvPr id="3" name="Obraz 3" descr="Obraz zawierający wewnątrz, czerwony, łóżko, zamknąć&#10;&#10;Opis wygenerowany automatycznie">
            <a:extLst>
              <a:ext uri="{FF2B5EF4-FFF2-40B4-BE49-F238E27FC236}">
                <a16:creationId xmlns:a16="http://schemas.microsoft.com/office/drawing/2014/main" id="{5BD03ED4-CF2B-D2E7-CBC3-0694E217D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52" y="1467417"/>
            <a:ext cx="5650918" cy="375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andicam 2022-04-10 15-44-10-551.mp4">
            <a:hlinkClick r:id="" action="ppaction://media"/>
            <a:extLst>
              <a:ext uri="{FF2B5EF4-FFF2-40B4-BE49-F238E27FC236}">
                <a16:creationId xmlns:a16="http://schemas.microsoft.com/office/drawing/2014/main" id="{E73FF089-CE1B-AA44-5BF7-21AC36826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542" y="543039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0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2B5D6414-47C9-7220-2F21-53C0D9CD4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06" y="1234799"/>
            <a:ext cx="6184481" cy="337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63FA149-2E83-2F51-888E-3C33D3C121E8}"/>
              </a:ext>
            </a:extLst>
          </p:cNvPr>
          <p:cNvSpPr txBox="1"/>
          <p:nvPr/>
        </p:nvSpPr>
        <p:spPr>
          <a:xfrm>
            <a:off x="7084406" y="1076591"/>
            <a:ext cx="4283488" cy="46237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cs typeface="Arial"/>
              </a:rPr>
              <a:t>Konstytucja</a:t>
            </a:r>
            <a:r>
              <a:rPr lang="en-US" dirty="0">
                <a:cs typeface="Arial"/>
              </a:rPr>
              <a:t> to </a:t>
            </a:r>
            <a:r>
              <a:rPr lang="en-US" dirty="0" err="1">
                <a:cs typeface="Arial"/>
              </a:rPr>
              <a:t>najważniejszy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dokument</a:t>
            </a:r>
            <a:r>
              <a:rPr lang="en-US" dirty="0">
                <a:cs typeface="Arial"/>
              </a:rPr>
              <a:t> w </a:t>
            </a:r>
            <a:r>
              <a:rPr lang="en-US" dirty="0" err="1">
                <a:cs typeface="Arial"/>
              </a:rPr>
              <a:t>państwie</a:t>
            </a:r>
            <a:r>
              <a:rPr lang="en-US" dirty="0">
                <a:cs typeface="Arial"/>
              </a:rPr>
              <a:t>. </a:t>
            </a:r>
            <a:r>
              <a:rPr lang="en-US" dirty="0" err="1">
                <a:cs typeface="Arial"/>
              </a:rPr>
              <a:t>Dzięki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niemu</a:t>
            </a:r>
            <a:r>
              <a:rPr lang="en-US" dirty="0">
                <a:cs typeface="Arial"/>
              </a:rPr>
              <a:t> system </a:t>
            </a:r>
            <a:r>
              <a:rPr lang="en-US" dirty="0" err="1">
                <a:cs typeface="Arial"/>
              </a:rPr>
              <a:t>władzy</a:t>
            </a:r>
            <a:r>
              <a:rPr lang="en-US" dirty="0">
                <a:cs typeface="Arial"/>
              </a:rPr>
              <a:t>, </a:t>
            </a:r>
            <a:r>
              <a:rPr lang="en-US" dirty="0" err="1">
                <a:cs typeface="Arial"/>
              </a:rPr>
              <a:t>jej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kontroli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wybierania</a:t>
            </a:r>
            <a:r>
              <a:rPr lang="en-US" dirty="0">
                <a:cs typeface="Arial"/>
              </a:rPr>
              <a:t> jest </a:t>
            </a:r>
            <a:r>
              <a:rPr lang="en-US" dirty="0" err="1">
                <a:cs typeface="Arial"/>
              </a:rPr>
              <a:t>unormowany</a:t>
            </a:r>
            <a:r>
              <a:rPr lang="en-US" dirty="0">
                <a:cs typeface="Arial"/>
              </a:rPr>
              <a:t>. </a:t>
            </a:r>
            <a:r>
              <a:rPr lang="en-US" dirty="0" err="1">
                <a:cs typeface="Arial"/>
              </a:rPr>
              <a:t>Obywatele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mają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prawa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wolności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wynikające</a:t>
            </a:r>
            <a:r>
              <a:rPr lang="en-US" dirty="0">
                <a:cs typeface="Arial"/>
              </a:rPr>
              <a:t> z </a:t>
            </a:r>
            <a:r>
              <a:rPr lang="en-US" dirty="0" err="1">
                <a:cs typeface="Arial"/>
              </a:rPr>
              <a:t>konstytucji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mogą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dochodzić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swoich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praw</a:t>
            </a:r>
            <a:r>
              <a:rPr lang="en-US" dirty="0">
                <a:cs typeface="Arial"/>
              </a:rPr>
              <a:t> w </a:t>
            </a:r>
            <a:r>
              <a:rPr lang="en-US" dirty="0" err="1">
                <a:cs typeface="Arial"/>
              </a:rPr>
              <a:t>sądach</a:t>
            </a:r>
            <a:r>
              <a:rPr lang="en-US" dirty="0">
                <a:cs typeface="Arial"/>
              </a:rPr>
              <a:t>. </a:t>
            </a:r>
            <a:r>
              <a:rPr lang="en-US" dirty="0" err="1">
                <a:cs typeface="Arial"/>
              </a:rPr>
              <a:t>Pierwsza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polska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Konstytucja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powstała</a:t>
            </a:r>
            <a:r>
              <a:rPr lang="en-US" dirty="0">
                <a:cs typeface="Arial"/>
              </a:rPr>
              <a:t> 3 </a:t>
            </a:r>
            <a:r>
              <a:rPr lang="en-US" dirty="0" err="1">
                <a:cs typeface="Arial"/>
              </a:rPr>
              <a:t>maja</a:t>
            </a:r>
            <a:r>
              <a:rPr lang="en-US" dirty="0">
                <a:cs typeface="Arial"/>
              </a:rPr>
              <a:t> 1791 </a:t>
            </a:r>
            <a:r>
              <a:rPr lang="en-US" dirty="0" err="1">
                <a:cs typeface="Arial"/>
              </a:rPr>
              <a:t>roku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była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pierwszą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konstytucją</a:t>
            </a:r>
            <a:r>
              <a:rPr lang="en-US" dirty="0">
                <a:cs typeface="Arial"/>
              </a:rPr>
              <a:t> w </a:t>
            </a:r>
            <a:r>
              <a:rPr lang="en-US" dirty="0" err="1">
                <a:cs typeface="Arial"/>
              </a:rPr>
              <a:t>Europie</a:t>
            </a:r>
            <a:r>
              <a:rPr lang="en-US" dirty="0">
                <a:cs typeface="Arial"/>
              </a:rPr>
              <a:t>, a </a:t>
            </a:r>
            <a:r>
              <a:rPr lang="en-US" dirty="0" err="1">
                <a:cs typeface="Arial"/>
              </a:rPr>
              <a:t>drugą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świecie</a:t>
            </a:r>
            <a:r>
              <a:rPr lang="en-US" dirty="0">
                <a:cs typeface="Arial"/>
              </a:rPr>
              <a:t>. </a:t>
            </a:r>
            <a:r>
              <a:rPr lang="en-US" dirty="0" err="1">
                <a:cs typeface="Arial"/>
              </a:rPr>
              <a:t>Już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kilka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dni</a:t>
            </a:r>
            <a:r>
              <a:rPr lang="en-US" dirty="0">
                <a:cs typeface="Arial"/>
              </a:rPr>
              <a:t> po </a:t>
            </a:r>
            <a:r>
              <a:rPr lang="en-US" dirty="0" err="1">
                <a:cs typeface="Arial"/>
              </a:rPr>
              <a:t>uchwaleniu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Konstytucji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przez</a:t>
            </a:r>
            <a:r>
              <a:rPr lang="en-US" dirty="0">
                <a:cs typeface="Arial"/>
              </a:rPr>
              <a:t> Sejm Wielki </a:t>
            </a:r>
            <a:r>
              <a:rPr lang="en-US" dirty="0" err="1">
                <a:cs typeface="Arial"/>
              </a:rPr>
              <a:t>dzień</a:t>
            </a:r>
            <a:r>
              <a:rPr lang="en-US" dirty="0">
                <a:cs typeface="Arial"/>
              </a:rPr>
              <a:t> 3 </a:t>
            </a:r>
            <a:r>
              <a:rPr lang="en-US" dirty="0" err="1">
                <a:cs typeface="Arial"/>
              </a:rPr>
              <a:t>maja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został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uznany</a:t>
            </a:r>
            <a:r>
              <a:rPr lang="en-US" dirty="0">
                <a:cs typeface="Arial"/>
              </a:rPr>
              <a:t> za </a:t>
            </a:r>
            <a:r>
              <a:rPr lang="en-US" dirty="0" err="1">
                <a:cs typeface="Arial"/>
              </a:rPr>
              <a:t>święto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narodowe</a:t>
            </a:r>
            <a:r>
              <a:rPr lang="en-US" dirty="0">
                <a:cs typeface="Arial"/>
              </a:rPr>
              <a:t>.</a:t>
            </a:r>
          </a:p>
        </p:txBody>
      </p:sp>
      <p:pic>
        <p:nvPicPr>
          <p:cNvPr id="4" name="bandicam 2022-04-10 15-45-55-549.mp4">
            <a:hlinkClick r:id="" action="ppaction://media"/>
            <a:extLst>
              <a:ext uri="{FF2B5EF4-FFF2-40B4-BE49-F238E27FC236}">
                <a16:creationId xmlns:a16="http://schemas.microsoft.com/office/drawing/2014/main" id="{32C642D0-2354-F89B-FE00-D8F5C437F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925" y="533516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1A63EDB-AA3C-5AAF-17AA-010514081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710" y="784639"/>
            <a:ext cx="7382558" cy="493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andicam 2022-04-10 15-48-02-911.mp4">
            <a:hlinkClick r:id="" action="ppaction://media"/>
            <a:extLst>
              <a:ext uri="{FF2B5EF4-FFF2-40B4-BE49-F238E27FC236}">
                <a16:creationId xmlns:a16="http://schemas.microsoft.com/office/drawing/2014/main" id="{D1562A97-7181-229F-CF9E-73A1D2377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6304" y="520395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C6606F9-EDED-1571-7319-FEA12951C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485" y="723455"/>
            <a:ext cx="3961133" cy="542369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629A76B-2DCD-990E-9647-923120B58324}"/>
              </a:ext>
            </a:extLst>
          </p:cNvPr>
          <p:cNvSpPr txBox="1"/>
          <p:nvPr/>
        </p:nvSpPr>
        <p:spPr>
          <a:xfrm flipH="1">
            <a:off x="13654709" y="3747052"/>
            <a:ext cx="728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74CFC61-4042-968C-1380-8BA6E2DCE41A}"/>
              </a:ext>
            </a:extLst>
          </p:cNvPr>
          <p:cNvSpPr txBox="1"/>
          <p:nvPr/>
        </p:nvSpPr>
        <p:spPr>
          <a:xfrm>
            <a:off x="6984152" y="723455"/>
            <a:ext cx="31389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/>
              <a:t>Wierszyki</a:t>
            </a:r>
            <a:endParaRPr lang="pl-PL" dirty="0"/>
          </a:p>
        </p:txBody>
      </p:sp>
      <p:pic>
        <p:nvPicPr>
          <p:cNvPr id="7" name="bandicam 2022-04-10 15-52-13-459.mp4">
            <a:hlinkClick r:id="" action="ppaction://media"/>
            <a:extLst>
              <a:ext uri="{FF2B5EF4-FFF2-40B4-BE49-F238E27FC236}">
                <a16:creationId xmlns:a16="http://schemas.microsoft.com/office/drawing/2014/main" id="{3188E898-061E-969D-8B1C-6F387A5F3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4654" y="531990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629A76B-2DCD-990E-9647-923120B58324}"/>
              </a:ext>
            </a:extLst>
          </p:cNvPr>
          <p:cNvSpPr txBox="1"/>
          <p:nvPr/>
        </p:nvSpPr>
        <p:spPr>
          <a:xfrm flipH="1">
            <a:off x="13654709" y="3747052"/>
            <a:ext cx="728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74CFC61-4042-968C-1380-8BA6E2DCE41A}"/>
              </a:ext>
            </a:extLst>
          </p:cNvPr>
          <p:cNvSpPr txBox="1"/>
          <p:nvPr/>
        </p:nvSpPr>
        <p:spPr>
          <a:xfrm>
            <a:off x="4157825" y="723455"/>
            <a:ext cx="31389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/>
              <a:t>Wierszyki</a:t>
            </a:r>
            <a:endParaRPr lang="pl-PL" dirty="0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A73E0F2-54F8-F9D5-408E-541399AA1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721" y="1585535"/>
            <a:ext cx="7198347" cy="4323034"/>
          </a:xfrm>
          <a:prstGeom prst="rect">
            <a:avLst/>
          </a:prstGeom>
        </p:spPr>
      </p:pic>
      <p:pic>
        <p:nvPicPr>
          <p:cNvPr id="6" name="bandicam 2022-04-10 15-49-32-133.mp4">
            <a:hlinkClick r:id="" action="ppaction://media"/>
            <a:extLst>
              <a:ext uri="{FF2B5EF4-FFF2-40B4-BE49-F238E27FC236}">
                <a16:creationId xmlns:a16="http://schemas.microsoft.com/office/drawing/2014/main" id="{8F078943-D3F5-31AC-3375-0BC636F05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833" y="89631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62</TotalTime>
  <Words>369</Words>
  <Application>Microsoft Office PowerPoint</Application>
  <PresentationFormat>Panoramiczny</PresentationFormat>
  <Paragraphs>29</Paragraphs>
  <Slides>12</Slides>
  <Notes>0</Notes>
  <HiddenSlides>0</HiddenSlides>
  <MMClips>9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Garamond</vt:lpstr>
      <vt:lpstr>Wingdings</vt:lpstr>
      <vt:lpstr>Organiczny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Paulina Sowińska</cp:lastModifiedBy>
  <cp:revision>175</cp:revision>
  <dcterms:created xsi:type="dcterms:W3CDTF">2022-03-26T16:15:02Z</dcterms:created>
  <dcterms:modified xsi:type="dcterms:W3CDTF">2022-04-11T19:26:06Z</dcterms:modified>
</cp:coreProperties>
</file>